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1"/>
  </p:notesMasterIdLst>
  <p:sldIdLst>
    <p:sldId id="256" r:id="rId2"/>
    <p:sldId id="298" r:id="rId3"/>
    <p:sldId id="262" r:id="rId4"/>
    <p:sldId id="300" r:id="rId5"/>
    <p:sldId id="263" r:id="rId6"/>
    <p:sldId id="299" r:id="rId7"/>
    <p:sldId id="268" r:id="rId8"/>
    <p:sldId id="267" r:id="rId9"/>
    <p:sldId id="272" r:id="rId10"/>
    <p:sldId id="273" r:id="rId11"/>
    <p:sldId id="274" r:id="rId12"/>
    <p:sldId id="275" r:id="rId13"/>
    <p:sldId id="302" r:id="rId14"/>
    <p:sldId id="277" r:id="rId15"/>
    <p:sldId id="266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6" r:id="rId27"/>
    <p:sldId id="297" r:id="rId28"/>
    <p:sldId id="292" r:id="rId29"/>
    <p:sldId id="30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ז'/אדר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7,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7,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7,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87308" cy="4571999"/>
          </a:xfrm>
        </p:spPr>
        <p:txBody>
          <a:bodyPr/>
          <a:lstStyle/>
          <a:p>
            <a:pPr algn="ctr" rtl="0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400" b="1" dirty="0">
                <a:solidFill>
                  <a:srgbClr val="FF0000"/>
                </a:solidFill>
              </a:rPr>
              <a:t>On the Role of </a:t>
            </a:r>
            <a:r>
              <a:rPr lang="en-US" sz="4400" b="1" dirty="0" smtClean="0">
                <a:solidFill>
                  <a:srgbClr val="FF0000"/>
                </a:solidFill>
              </a:rPr>
              <a:t>STRESS </a:t>
            </a:r>
            <a:r>
              <a:rPr lang="en-US" sz="4000" b="1" dirty="0">
                <a:solidFill>
                  <a:srgbClr val="00B050"/>
                </a:solidFill>
              </a:rPr>
              <a:t>(induced </a:t>
            </a:r>
            <a:r>
              <a:rPr lang="en-US" sz="4000" b="1" dirty="0" smtClean="0">
                <a:solidFill>
                  <a:srgbClr val="00B050"/>
                </a:solidFill>
              </a:rPr>
              <a:t>mutation) </a:t>
            </a:r>
            <a:r>
              <a:rPr lang="en-US" sz="4000" b="1" dirty="0">
                <a:solidFill>
                  <a:srgbClr val="00B050"/>
                </a:solidFill>
              </a:rPr>
              <a:t/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in evolution</a:t>
            </a:r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February 10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5314"/>
            <a:ext cx="2619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8640"/>
            <a:ext cx="41433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805264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2792" cy="43735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60275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50912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54722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20486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54722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1988840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5496" y="651605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See talk by </a:t>
            </a:r>
            <a:r>
              <a:rPr lang="en-US" b="1" dirty="0"/>
              <a:t>Ruth </a:t>
            </a:r>
            <a:r>
              <a:rPr lang="en-US" b="1" dirty="0" err="1"/>
              <a:t>Hershberg</a:t>
            </a:r>
            <a:r>
              <a:rPr lang="en-US" dirty="0"/>
              <a:t>: </a:t>
            </a:r>
            <a:r>
              <a:rPr lang="en-US" dirty="0" smtClean="0"/>
              <a:t>Tue</a:t>
            </a:r>
            <a:r>
              <a:rPr lang="en-US" dirty="0"/>
              <a:t>. 12:10, Hall F Dan, Session D1</a:t>
            </a:r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>
                <a:solidFill>
                  <a:schemeClr val="tx2"/>
                </a:solidFill>
              </a:rPr>
              <a:t>Null hypothesis</a:t>
            </a:r>
          </a:p>
          <a:p>
            <a:pPr algn="l" rtl="0"/>
            <a:r>
              <a:rPr lang="en-US" sz="2400" b="0" dirty="0" smtClean="0"/>
              <a:t>Mutagenesis is the by-product of stress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Alternative </a:t>
            </a:r>
            <a:r>
              <a:rPr lang="en-US" sz="2400" dirty="0">
                <a:solidFill>
                  <a:schemeClr val="tx2"/>
                </a:solidFill>
              </a:rPr>
              <a:t>non-adaptive</a:t>
            </a:r>
            <a:r>
              <a:rPr lang="en-US" sz="2400" dirty="0">
                <a:solidFill>
                  <a:schemeClr val="tx2"/>
                </a:solidFill>
              </a:rPr>
              <a:t> hypotheses</a:t>
            </a:r>
          </a:p>
          <a:p>
            <a:pPr algn="l" rtl="0"/>
            <a:r>
              <a:rPr lang="en-US" sz="2400" b="0" dirty="0" smtClean="0"/>
              <a:t>Cost of fidelity</a:t>
            </a:r>
          </a:p>
          <a:p>
            <a:pPr algn="l" rtl="0"/>
            <a:r>
              <a:rPr lang="en-US" sz="2400" b="0" dirty="0" smtClean="0"/>
              <a:t>Drift barrier hypothesis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>
                <a:solidFill>
                  <a:schemeClr val="tx2"/>
                </a:solidFill>
              </a:rPr>
              <a:t>Adaptive hypothesis</a:t>
            </a:r>
          </a:p>
          <a:p>
            <a:pPr algn="l" rtl="0"/>
            <a:r>
              <a:rPr lang="en-US" sz="2400" b="0" dirty="0" smtClean="0"/>
              <a:t>Second order selection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Research Overview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lvl="1" indent="0" algn="l" rtl="0">
              <a:buNone/>
            </a:pPr>
            <a:r>
              <a:rPr lang="en-US" sz="2400" dirty="0" smtClean="0"/>
              <a:t>In constant and changing environments</a:t>
            </a:r>
          </a:p>
          <a:p>
            <a:pPr lvl="1" indent="0" algn="l" rtl="0">
              <a:buNone/>
            </a:pPr>
            <a:r>
              <a:rPr lang="en-US" sz="2400" dirty="0" smtClean="0"/>
              <a:t>In asexual populations</a:t>
            </a:r>
          </a:p>
          <a:p>
            <a:pPr lvl="1" indent="0" algn="l" rtl="0">
              <a:buNone/>
            </a:pPr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lvl="1" indent="0" algn="l" rtl="0">
              <a:buNone/>
            </a:pPr>
            <a:r>
              <a:rPr lang="en-US" sz="2400" dirty="0" smtClean="0"/>
              <a:t>On the evolution of complex traits</a:t>
            </a:r>
          </a:p>
          <a:p>
            <a:pPr lvl="1" indent="0" algn="l" rtl="0">
              <a:buNone/>
            </a:pPr>
            <a:r>
              <a:rPr lang="en-US" sz="2400" dirty="0" smtClean="0"/>
              <a:t>On the balance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844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4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400" dirty="0">
                    <a:solidFill>
                      <a:prstClr val="black"/>
                    </a:solidFill>
                  </a:rPr>
                  <a:t>Increasing the mutation rate of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unfit individuals increases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16760"/>
              </a:xfrm>
              <a:blipFill rotWithShape="1">
                <a:blip r:embed="rId2"/>
                <a:stretch>
                  <a:fillRect l="-1600" t="-1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216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en-US" dirty="0"/>
              <a:t>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 smtClean="0"/>
              <a:t>asexual</a:t>
            </a:r>
            <a:r>
              <a:rPr lang="en-US" sz="2800" b="0" dirty="0" smtClean="0"/>
              <a:t> </a:t>
            </a:r>
            <a:r>
              <a:rPr lang="en-US" sz="2800" b="0" dirty="0"/>
              <a:t>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 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mutation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 smtClean="0"/>
          </a:p>
          <a:p>
            <a:pPr algn="ctr" rtl="0"/>
            <a:r>
              <a:rPr lang="en-US" sz="3200" dirty="0" smtClean="0"/>
              <a:t>What is the role of stress-induced mutation in evolution?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</a:t>
            </a:r>
            <a:r>
              <a:rPr lang="en-US" b="0" i="1" dirty="0" smtClean="0"/>
              <a:t>measurable</a:t>
            </a:r>
            <a:r>
              <a:rPr lang="en-US" b="0" dirty="0" smtClean="0"/>
              <a:t>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19256" cy="1371600"/>
          </a:xfrm>
        </p:spPr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859216" cy="1371600"/>
          </a:xfrm>
        </p:spPr>
        <p:txBody>
          <a:bodyPr/>
          <a:lstStyle/>
          <a:p>
            <a:pPr rtl="0"/>
            <a:r>
              <a:rPr lang="en-US" dirty="0" smtClean="0"/>
              <a:t>SIM &amp; </a:t>
            </a:r>
            <a:r>
              <a:rPr lang="en-US" dirty="0"/>
              <a:t>Adaptive Peak </a:t>
            </a:r>
            <a:r>
              <a:rPr lang="en-US" dirty="0" smtClean="0"/>
              <a:t>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Evolution of </a:t>
            </a:r>
            <a:r>
              <a:rPr lang="en-US" sz="2800" dirty="0" smtClean="0">
                <a:solidFill>
                  <a:schemeClr val="tx2"/>
                </a:solidFill>
              </a:rPr>
              <a:t>stress-induced mutation: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 indent="0" algn="l" rtl="0">
              <a:buNone/>
            </a:pPr>
            <a:r>
              <a:rPr lang="en-US" sz="2800" dirty="0" smtClean="0"/>
              <a:t>SIM can evolve due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selection</a:t>
            </a:r>
          </a:p>
          <a:p>
            <a:pPr lvl="1" indent="0" algn="l" rtl="0">
              <a:buNone/>
            </a:pPr>
            <a:r>
              <a:rPr lang="en-US" sz="2800" dirty="0" smtClean="0"/>
              <a:t>In constant and changing environments</a:t>
            </a:r>
          </a:p>
          <a:p>
            <a:pPr algn="l" rtl="0"/>
            <a:endParaRPr lang="en-US" sz="2800" dirty="0" smtClean="0">
              <a:solidFill>
                <a:schemeClr val="tx2"/>
              </a:solidFill>
            </a:endParaRPr>
          </a:p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Consequences of </a:t>
            </a:r>
            <a:r>
              <a:rPr lang="en-US" sz="2800" dirty="0" smtClean="0">
                <a:solidFill>
                  <a:schemeClr val="tx2"/>
                </a:solidFill>
              </a:rPr>
              <a:t>stress-induced </a:t>
            </a:r>
            <a:r>
              <a:rPr lang="en-US" sz="2800" dirty="0" smtClean="0">
                <a:solidFill>
                  <a:schemeClr val="tx2"/>
                </a:solidFill>
              </a:rPr>
              <a:t>mutation: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 indent="0" algn="l" rtl="0">
              <a:buNone/>
            </a:pPr>
            <a:r>
              <a:rPr lang="en-US" sz="2800" dirty="0" smtClean="0"/>
              <a:t>Breaks </a:t>
            </a:r>
            <a:r>
              <a:rPr lang="en-US" sz="2800" dirty="0" smtClean="0"/>
              <a:t>the trade-off between </a:t>
            </a:r>
            <a:r>
              <a:rPr lang="en-US" sz="2800" i="1" dirty="0" smtClean="0"/>
              <a:t>adaptability </a:t>
            </a:r>
            <a:r>
              <a:rPr lang="en-US" sz="2800" dirty="0" smtClean="0"/>
              <a:t>and </a:t>
            </a:r>
            <a:r>
              <a:rPr lang="en-US" sz="2800" i="1" dirty="0" smtClean="0"/>
              <a:t>adaptedness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45934" y="1772816"/>
            <a:ext cx="2112369" cy="129614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187" y="1700808"/>
            <a:ext cx="4536504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sz="2400" dirty="0" smtClean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pPr algn="l" rtl="0"/>
            <a:r>
              <a:rPr lang="en-US" sz="2400" dirty="0" smtClean="0"/>
              <a:t>Ariel </a:t>
            </a:r>
            <a:r>
              <a:rPr lang="en-US" sz="2400" dirty="0" err="1" smtClean="0"/>
              <a:t>Guiejman</a:t>
            </a:r>
            <a:endParaRPr lang="en-US" sz="2400" dirty="0" smtClean="0"/>
          </a:p>
          <a:p>
            <a:pPr algn="l" rtl="0"/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252536" y="5950704"/>
            <a:ext cx="5688632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available at: </a:t>
            </a:r>
            <a:r>
              <a:rPr lang="en-US" b="1" dirty="0" smtClean="0"/>
              <a:t>github.com/</a:t>
            </a:r>
            <a:r>
              <a:rPr lang="en-US" b="1" dirty="0" err="1" smtClean="0"/>
              <a:t>yoavram</a:t>
            </a:r>
            <a:r>
              <a:rPr lang="en-US" b="1" dirty="0" smtClean="0"/>
              <a:t>/ILANIT2014</a:t>
            </a:r>
            <a:endParaRPr lang="he-IL" sz="20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3187" y="4487618"/>
            <a:ext cx="4913312" cy="1384995"/>
            <a:chOff x="1026840" y="5356373"/>
            <a:chExt cx="4913312" cy="13849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</a:t>
              </a:r>
              <a:r>
                <a:rPr lang="en-US" sz="2800" b="1" dirty="0" smtClean="0"/>
                <a:t>www.yoavram.com</a:t>
              </a:r>
              <a:endParaRPr lang="he-IL" sz="2800" b="1" dirty="0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554734" y="306896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Contacts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>
            <a:off x="3942184" y="1772816"/>
            <a:ext cx="1997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Manna </a:t>
            </a:r>
            <a:r>
              <a:rPr lang="en-US" sz="2000" b="1" dirty="0">
                <a:solidFill>
                  <a:srgbClr val="000000"/>
                </a:solidFill>
              </a:rPr>
              <a:t>Center for Plants </a:t>
            </a:r>
            <a:r>
              <a:rPr lang="en-US" sz="2000" b="1" dirty="0" smtClean="0">
                <a:solidFill>
                  <a:srgbClr val="000000"/>
                </a:solidFill>
              </a:rPr>
              <a:t>Biosciences</a:t>
            </a:r>
            <a:endParaRPr lang="he-IL" dirty="0"/>
          </a:p>
        </p:txBody>
      </p:sp>
      <p:pic>
        <p:nvPicPr>
          <p:cNvPr id="1026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141128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\sim\presentation\i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4" y="486932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Mutation rate in </a:t>
            </a:r>
            <a:r>
              <a:rPr lang="en-US" dirty="0" smtClean="0"/>
              <a:t>constant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algn="l" rtl="0"/>
                <a:endParaRPr lang="en-US" b="0" dirty="0" smtClean="0"/>
              </a:p>
              <a:p>
                <a:pPr algn="l" rtl="0"/>
                <a:r>
                  <a:rPr lang="en-US" b="0" dirty="0" smtClean="0"/>
                  <a:t>High mutation rates reduce the fitness 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</a:t>
                </a:r>
                <a:r>
                  <a:rPr lang="en-US" dirty="0" smtClean="0"/>
                  <a:t>reduces</a:t>
                </a:r>
                <a:r>
                  <a:rPr lang="en-US" b="0" dirty="0" smtClean="0"/>
                  <a:t> the mutation rate to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26744" y="1799238"/>
            <a:ext cx="17524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Sturtevant, </a:t>
            </a:r>
            <a:r>
              <a:rPr lang="en-US" sz="1050" dirty="0" smtClean="0"/>
              <a:t>1937</a:t>
            </a:r>
            <a:endParaRPr lang="en-US" sz="1050" dirty="0" smtClean="0"/>
          </a:p>
          <a:p>
            <a:r>
              <a:rPr lang="en-US" sz="1050" dirty="0" smtClean="0"/>
              <a:t>Maruyama </a:t>
            </a:r>
            <a:r>
              <a:rPr lang="en-US" sz="1050" dirty="0" smtClean="0"/>
              <a:t>&amp; Kimura </a:t>
            </a:r>
            <a:r>
              <a:rPr lang="en-US" sz="1050" dirty="0" smtClean="0"/>
              <a:t>1966</a:t>
            </a:r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Evolution in a </a:t>
            </a:r>
            <a:r>
              <a:rPr lang="en-US" dirty="0" smtClean="0"/>
              <a:t>changing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</a:t>
            </a:r>
            <a:r>
              <a:rPr lang="en-US" sz="2400" b="0" dirty="0" smtClean="0"/>
              <a:t>mutation is essential for adaptation</a:t>
            </a:r>
            <a:endParaRPr lang="en-US" sz="2400" b="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i="1" dirty="0" smtClean="0"/>
              <a:t>adaptability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and </a:t>
            </a:r>
            <a:r>
              <a:rPr lang="en-US" sz="2400" i="1" dirty="0" smtClean="0"/>
              <a:t>adaptedness</a:t>
            </a:r>
            <a:endParaRPr lang="he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Rectangle 5"/>
          <p:cNvSpPr/>
          <p:nvPr/>
        </p:nvSpPr>
        <p:spPr>
          <a:xfrm>
            <a:off x="2364059" y="4931876"/>
            <a:ext cx="236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Leigh, Genetics 1973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sz="2400" b="0" dirty="0" smtClean="0"/>
              <a:t> </a:t>
            </a:r>
            <a:r>
              <a:rPr lang="en-US" sz="1200" b="0" dirty="0" err="1" smtClean="0"/>
              <a:t>Matic</a:t>
            </a:r>
            <a:r>
              <a:rPr lang="en-US" sz="1200" b="0" dirty="0" smtClean="0"/>
              <a:t> et al. 1997</a:t>
            </a:r>
            <a:endParaRPr lang="he-IL" sz="12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	 </a:t>
            </a:r>
            <a:r>
              <a:rPr lang="en-US" sz="1400" b="0" dirty="0" smtClean="0"/>
              <a:t>Lynch 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415</TotalTime>
  <Words>821</Words>
  <Application>Microsoft Office PowerPoint</Application>
  <PresentationFormat>On-screen Show (4:3)</PresentationFormat>
  <Paragraphs>210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Essential</vt:lpstr>
      <vt:lpstr> On the Role of STRESS (induced mutation)  in evolution </vt:lpstr>
      <vt:lpstr>Variability in mutation rates</vt:lpstr>
      <vt:lpstr>Mutation rate in constant environments</vt:lpstr>
      <vt:lpstr>Non-adaptive hypotheses</vt:lpstr>
      <vt:lpstr>Evolution in a changing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Research Overview</vt:lpstr>
      <vt:lpstr>Constant environment</vt:lpstr>
      <vt:lpstr>changing environments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Adaptive Peak shifts</vt:lpstr>
      <vt:lpstr>Adaptation rate</vt:lpstr>
      <vt:lpstr>SIM Breaks the adaptability-adaptedness trade-off</vt:lpstr>
      <vt:lpstr>Conclusions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36</cp:revision>
  <dcterms:created xsi:type="dcterms:W3CDTF">2013-10-16T06:44:56Z</dcterms:created>
  <dcterms:modified xsi:type="dcterms:W3CDTF">2014-02-07T09:01:31Z</dcterms:modified>
</cp:coreProperties>
</file>